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3" autoAdjust="0"/>
    <p:restoredTop sz="70805" autoAdjust="0"/>
  </p:normalViewPr>
  <p:slideViewPr>
    <p:cSldViewPr snapToGrid="0">
      <p:cViewPr varScale="1">
        <p:scale>
          <a:sx n="56" d="100"/>
          <a:sy n="56" d="100"/>
        </p:scale>
        <p:origin x="128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B07A74-713B-4809-AAB9-7EA07DBCD134}" type="datetimeFigureOut">
              <a:rPr lang="en-US" smtClean="0"/>
              <a:t>11/22/2014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FC77D0-7DFA-493F-8D86-CA3989F771B2}" type="slidenum">
              <a:rPr lang="en-US" smtClean="0"/>
              <a:t>‹#›</a:t>
            </a:fld>
            <a:endParaRPr lang="en-US"/>
          </a:p>
        </p:txBody>
      </p:sp>
    </p:spTree>
    <p:extLst>
      <p:ext uri="{BB962C8B-B14F-4D97-AF65-F5344CB8AC3E}">
        <p14:creationId xmlns:p14="http://schemas.microsoft.com/office/powerpoint/2010/main" val="3426286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www.foodweb.com/maven/maven42.html"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This is a chart showing the number of installed seats of the Lotus Notes workgroup software, from the time it was introduced in 1989 through 2000. In fact when Notes 1.0 finally shipped it had been under development for </a:t>
            </a:r>
            <a:r>
              <a:rPr lang="en-US" sz="1200" b="0" i="1" kern="1200" dirty="0" smtClean="0">
                <a:solidFill>
                  <a:schemeClr val="tx1"/>
                </a:solidFill>
                <a:effectLst/>
                <a:latin typeface="+mn-lt"/>
                <a:ea typeface="+mn-ea"/>
                <a:cs typeface="+mn-cs"/>
              </a:rPr>
              <a:t>five years</a:t>
            </a:r>
            <a:r>
              <a:rPr lang="en-US" sz="1200" b="0" i="0" kern="1200" dirty="0" smtClean="0">
                <a:solidFill>
                  <a:schemeClr val="tx1"/>
                </a:solidFill>
                <a:effectLst/>
                <a:latin typeface="+mn-lt"/>
                <a:ea typeface="+mn-ea"/>
                <a:cs typeface="+mn-cs"/>
              </a:rPr>
              <a:t>. Notice how</a:t>
            </a:r>
            <a:r>
              <a:rPr lang="en-US" sz="1200" b="0" i="0" kern="1200" baseline="0" dirty="0" smtClean="0">
                <a:solidFill>
                  <a:schemeClr val="tx1"/>
                </a:solidFill>
                <a:effectLst/>
                <a:latin typeface="+mn-lt"/>
                <a:ea typeface="+mn-ea"/>
                <a:cs typeface="+mn-cs"/>
              </a:rPr>
              <a:t> </a:t>
            </a:r>
            <a:r>
              <a:rPr lang="en-US" sz="1200" b="0" i="1" kern="1200" dirty="0" smtClean="0">
                <a:solidFill>
                  <a:schemeClr val="tx1"/>
                </a:solidFill>
                <a:effectLst/>
                <a:latin typeface="+mn-lt"/>
                <a:ea typeface="+mn-ea"/>
                <a:cs typeface="+mn-cs"/>
              </a:rPr>
              <a:t>long</a:t>
            </a:r>
            <a:r>
              <a:rPr lang="en-US" sz="1200" b="0" i="0" kern="1200" dirty="0" smtClean="0">
                <a:solidFill>
                  <a:schemeClr val="tx1"/>
                </a:solidFill>
                <a:effectLst/>
                <a:latin typeface="+mn-lt"/>
                <a:ea typeface="+mn-ea"/>
                <a:cs typeface="+mn-cs"/>
              </a:rPr>
              <a:t> it took before Notes was really good enough that people started buying it. From the first line of code written in 1984 until the</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curve is where things really started to turn up, about 11 years passed.</a:t>
            </a:r>
            <a:endParaRPr lang="en-US" dirty="0"/>
          </a:p>
        </p:txBody>
      </p:sp>
      <p:sp>
        <p:nvSpPr>
          <p:cNvPr id="4" name="Slide Number Placeholder 3"/>
          <p:cNvSpPr>
            <a:spLocks noGrp="1"/>
          </p:cNvSpPr>
          <p:nvPr>
            <p:ph type="sldNum" sz="quarter" idx="10"/>
          </p:nvPr>
        </p:nvSpPr>
        <p:spPr/>
        <p:txBody>
          <a:bodyPr/>
          <a:lstStyle/>
          <a:p>
            <a:fld id="{CCFC77D0-7DFA-493F-8D86-CA3989F771B2}" type="slidenum">
              <a:rPr lang="en-US" smtClean="0"/>
              <a:t>2</a:t>
            </a:fld>
            <a:endParaRPr lang="en-US"/>
          </a:p>
        </p:txBody>
      </p:sp>
    </p:spTree>
    <p:extLst>
      <p:ext uri="{BB962C8B-B14F-4D97-AF65-F5344CB8AC3E}">
        <p14:creationId xmlns:p14="http://schemas.microsoft.com/office/powerpoint/2010/main" val="30314013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You</a:t>
            </a:r>
            <a:r>
              <a:rPr lang="en-US" sz="1200" b="0" i="0" kern="1200" baseline="0" dirty="0" smtClean="0">
                <a:solidFill>
                  <a:schemeClr val="tx1"/>
                </a:solidFill>
                <a:effectLst/>
                <a:latin typeface="+mn-lt"/>
                <a:ea typeface="+mn-ea"/>
                <a:cs typeface="+mn-cs"/>
              </a:rPr>
              <a:t> want to m</a:t>
            </a:r>
            <a:r>
              <a:rPr lang="en-US" sz="1200" b="0" i="0" kern="1200" dirty="0" smtClean="0">
                <a:solidFill>
                  <a:schemeClr val="tx1"/>
                </a:solidFill>
                <a:effectLst/>
                <a:latin typeface="+mn-lt"/>
                <a:ea typeface="+mn-ea"/>
                <a:cs typeface="+mn-cs"/>
              </a:rPr>
              <a:t>ake sure you can survive for 10 years, because the software products that bring in a billion dollars a year all took that long. Don't get too hung up on your version 1 and don't think, for a minute, that you have any hope of reaching large markets with your first version. And</a:t>
            </a:r>
            <a:r>
              <a:rPr lang="en-US" sz="1200" b="0" i="0" kern="1200" baseline="0" dirty="0" smtClean="0">
                <a:solidFill>
                  <a:schemeClr val="tx1"/>
                </a:solidFill>
                <a:effectLst/>
                <a:latin typeface="+mn-lt"/>
                <a:ea typeface="+mn-ea"/>
                <a:cs typeface="+mn-cs"/>
              </a:rPr>
              <a:t> always remember </a:t>
            </a:r>
            <a:r>
              <a:rPr lang="en-US" sz="1200" b="0" i="0" kern="1200" dirty="0" smtClean="0">
                <a:solidFill>
                  <a:schemeClr val="tx1"/>
                </a:solidFill>
                <a:effectLst/>
                <a:latin typeface="+mn-lt"/>
                <a:ea typeface="+mn-ea"/>
                <a:cs typeface="+mn-cs"/>
              </a:rPr>
              <a:t>Good software, like </a:t>
            </a:r>
            <a:r>
              <a:rPr lang="en-US" sz="1200" b="0" i="0" kern="1200" dirty="0" smtClean="0">
                <a:solidFill>
                  <a:schemeClr val="tx1"/>
                </a:solidFill>
                <a:effectLst/>
                <a:latin typeface="+mn-lt"/>
                <a:ea typeface="+mn-ea"/>
                <a:cs typeface="+mn-cs"/>
                <a:hlinkClick r:id="rId3"/>
              </a:rPr>
              <a:t>wine</a:t>
            </a:r>
            <a:r>
              <a:rPr lang="en-US" sz="1200" b="0" i="0" kern="1200" dirty="0" smtClean="0">
                <a:solidFill>
                  <a:schemeClr val="tx1"/>
                </a:solidFill>
                <a:effectLst/>
                <a:latin typeface="+mn-lt"/>
                <a:ea typeface="+mn-ea"/>
                <a:cs typeface="+mn-cs"/>
              </a:rPr>
              <a:t>, takes time</a:t>
            </a:r>
            <a:endParaRPr lang="en-US" dirty="0"/>
          </a:p>
        </p:txBody>
      </p:sp>
      <p:sp>
        <p:nvSpPr>
          <p:cNvPr id="4" name="Slide Number Placeholder 3"/>
          <p:cNvSpPr>
            <a:spLocks noGrp="1"/>
          </p:cNvSpPr>
          <p:nvPr>
            <p:ph type="sldNum" sz="quarter" idx="10"/>
          </p:nvPr>
        </p:nvSpPr>
        <p:spPr/>
        <p:txBody>
          <a:bodyPr/>
          <a:lstStyle/>
          <a:p>
            <a:fld id="{CCFC77D0-7DFA-493F-8D86-CA3989F771B2}" type="slidenum">
              <a:rPr lang="en-US" smtClean="0"/>
              <a:t>11</a:t>
            </a:fld>
            <a:endParaRPr lang="en-US"/>
          </a:p>
        </p:txBody>
      </p:sp>
    </p:spTree>
    <p:extLst>
      <p:ext uri="{BB962C8B-B14F-4D97-AF65-F5344CB8AC3E}">
        <p14:creationId xmlns:p14="http://schemas.microsoft.com/office/powerpoint/2010/main" val="8893886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Typically when you release the first version, a few people use it and might like it, but there are too many obvious missing features, so a year later or so you release version 2 and people are arguing which new features are going into the next versions.</a:t>
            </a:r>
          </a:p>
          <a:p>
            <a:endParaRPr lang="en-US" baseline="0" dirty="0" smtClean="0"/>
          </a:p>
          <a:p>
            <a:r>
              <a:rPr lang="en-US" baseline="0" dirty="0" smtClean="0"/>
              <a:t>But that is just the first 10 years. After that no one can think of a single feature that they need. </a:t>
            </a:r>
          </a:p>
          <a:p>
            <a:endParaRPr lang="en-US" baseline="0" dirty="0" smtClean="0"/>
          </a:p>
          <a:p>
            <a:r>
              <a:rPr lang="en-US" baseline="0" dirty="0" smtClean="0"/>
              <a:t>I know there are things that they have upgraded from Word or Excel 2003 to 2013 that I could not tell a difference. </a:t>
            </a:r>
          </a:p>
          <a:p>
            <a:endParaRPr lang="en-US" baseline="0" dirty="0" smtClean="0"/>
          </a:p>
          <a:p>
            <a:r>
              <a:rPr lang="en-US" baseline="0" dirty="0" smtClean="0"/>
              <a:t>Joel suggest that failure to understand the ten-year rule leads to crucial business mistakes.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CFC77D0-7DFA-493F-8D86-CA3989F771B2}" type="slidenum">
              <a:rPr lang="en-US" smtClean="0"/>
              <a:t>3</a:t>
            </a:fld>
            <a:endParaRPr lang="en-US"/>
          </a:p>
        </p:txBody>
      </p:sp>
    </p:spTree>
    <p:extLst>
      <p:ext uri="{BB962C8B-B14F-4D97-AF65-F5344CB8AC3E}">
        <p14:creationId xmlns:p14="http://schemas.microsoft.com/office/powerpoint/2010/main" val="19203375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a:t>
            </a:r>
            <a:r>
              <a:rPr lang="en-US" baseline="0" dirty="0" smtClean="0"/>
              <a:t> at the 6 crucial mistakes that you could run into</a:t>
            </a:r>
            <a:endParaRPr lang="en-US" dirty="0"/>
          </a:p>
        </p:txBody>
      </p:sp>
      <p:sp>
        <p:nvSpPr>
          <p:cNvPr id="4" name="Slide Number Placeholder 3"/>
          <p:cNvSpPr>
            <a:spLocks noGrp="1"/>
          </p:cNvSpPr>
          <p:nvPr>
            <p:ph type="sldNum" sz="quarter" idx="10"/>
          </p:nvPr>
        </p:nvSpPr>
        <p:spPr/>
        <p:txBody>
          <a:bodyPr/>
          <a:lstStyle/>
          <a:p>
            <a:fld id="{CCFC77D0-7DFA-493F-8D86-CA3989F771B2}" type="slidenum">
              <a:rPr lang="en-US" smtClean="0"/>
              <a:t>4</a:t>
            </a:fld>
            <a:endParaRPr lang="en-US"/>
          </a:p>
        </p:txBody>
      </p:sp>
    </p:spTree>
    <p:extLst>
      <p:ext uri="{BB962C8B-B14F-4D97-AF65-F5344CB8AC3E}">
        <p14:creationId xmlns:p14="http://schemas.microsoft.com/office/powerpoint/2010/main" val="1254408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Which he suggests had the beginnings of something that would have been great if they had worked on it for 10 years. But the build-to-flip mentality, the huge overstaffing and overspending of the company, and the need to raise VC every ten minutes made it impossible to develop the software over 10 years. </a:t>
            </a:r>
            <a:endParaRPr lang="en-US" dirty="0"/>
          </a:p>
        </p:txBody>
      </p:sp>
      <p:sp>
        <p:nvSpPr>
          <p:cNvPr id="4" name="Slide Number Placeholder 3"/>
          <p:cNvSpPr>
            <a:spLocks noGrp="1"/>
          </p:cNvSpPr>
          <p:nvPr>
            <p:ph type="sldNum" sz="quarter" idx="10"/>
          </p:nvPr>
        </p:nvSpPr>
        <p:spPr/>
        <p:txBody>
          <a:bodyPr/>
          <a:lstStyle/>
          <a:p>
            <a:fld id="{CCFC77D0-7DFA-493F-8D86-CA3989F771B2}" type="slidenum">
              <a:rPr lang="en-US" smtClean="0"/>
              <a:t>5</a:t>
            </a:fld>
            <a:endParaRPr lang="en-US"/>
          </a:p>
        </p:txBody>
      </p:sp>
    </p:spTree>
    <p:extLst>
      <p:ext uri="{BB962C8B-B14F-4D97-AF65-F5344CB8AC3E}">
        <p14:creationId xmlns:p14="http://schemas.microsoft.com/office/powerpoint/2010/main" val="11580511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a:t>
            </a:r>
            <a:r>
              <a:rPr lang="en-US" baseline="0" dirty="0" smtClean="0"/>
              <a:t> marketing and promoting heavily, when people see what you’ve done they will be underwhelmed.</a:t>
            </a:r>
          </a:p>
          <a:p>
            <a:endParaRPr lang="en-US" baseline="0" dirty="0" smtClean="0"/>
          </a:p>
          <a:p>
            <a:r>
              <a:rPr lang="en-US" sz="1200" b="0" i="0" kern="1200" dirty="0" smtClean="0">
                <a:solidFill>
                  <a:schemeClr val="tx1"/>
                </a:solidFill>
                <a:effectLst/>
                <a:latin typeface="+mn-lt"/>
                <a:ea typeface="+mn-ea"/>
                <a:cs typeface="+mn-cs"/>
              </a:rPr>
              <a:t>Desktop.com, Marimba, and Groove </a:t>
            </a:r>
            <a:r>
              <a:rPr lang="en-US" sz="1200" b="0" i="0" kern="1200" dirty="0" smtClean="0">
                <a:solidFill>
                  <a:schemeClr val="tx1"/>
                </a:solidFill>
                <a:effectLst/>
                <a:latin typeface="+mn-lt"/>
                <a:ea typeface="+mn-ea"/>
                <a:cs typeface="+mn-cs"/>
              </a:rPr>
              <a:t>is an example of this</a:t>
            </a:r>
            <a:r>
              <a:rPr lang="en-US" sz="1200" b="0" i="0" kern="1200" dirty="0" smtClean="0">
                <a:solidFill>
                  <a:schemeClr val="tx1"/>
                </a:solidFill>
                <a:effectLst/>
                <a:latin typeface="+mn-lt"/>
                <a:ea typeface="+mn-ea"/>
                <a:cs typeface="+mn-cs"/>
              </a:rPr>
              <a:t>: they had so much hype on day one that people stopped in and actually looked at their first release, trying to see what all the excitement was about, but like most first version products, it</a:t>
            </a:r>
            <a:r>
              <a:rPr lang="en-US" sz="1200" b="0" i="0" kern="1200" baseline="0" dirty="0" smtClean="0">
                <a:solidFill>
                  <a:schemeClr val="tx1"/>
                </a:solidFill>
                <a:effectLst/>
                <a:latin typeface="+mn-lt"/>
                <a:ea typeface="+mn-ea"/>
                <a:cs typeface="+mn-cs"/>
              </a:rPr>
              <a:t> was not very excited</a:t>
            </a:r>
            <a:r>
              <a:rPr lang="en-US" sz="1200" b="0" i="0" kern="1200" dirty="0" smtClean="0">
                <a:solidFill>
                  <a:schemeClr val="tx1"/>
                </a:solidFill>
                <a:effectLst/>
                <a:latin typeface="+mn-lt"/>
                <a:ea typeface="+mn-ea"/>
                <a:cs typeface="+mn-cs"/>
              </a:rPr>
              <a:t>. So now there are a million people running around who haven't looked at Marimba since 1996, and who think it's still a list box that downloads Java applets that was thrown together in about 4 months.</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Keeping the</a:t>
            </a:r>
            <a:r>
              <a:rPr lang="en-US" sz="1200" b="0" i="0" kern="1200" baseline="0" dirty="0" smtClean="0">
                <a:solidFill>
                  <a:schemeClr val="tx1"/>
                </a:solidFill>
                <a:effectLst/>
                <a:latin typeface="+mn-lt"/>
                <a:ea typeface="+mn-ea"/>
                <a:cs typeface="+mn-cs"/>
              </a:rPr>
              <a:t> first version</a:t>
            </a:r>
            <a:r>
              <a:rPr lang="en-US" sz="1200" b="0" i="0" kern="1200" dirty="0" smtClean="0">
                <a:solidFill>
                  <a:schemeClr val="tx1"/>
                </a:solidFill>
                <a:effectLst/>
                <a:latin typeface="+mn-lt"/>
                <a:ea typeface="+mn-ea"/>
                <a:cs typeface="+mn-cs"/>
              </a:rPr>
              <a:t> quiet means you have to be able to break even with fewer sales,</a:t>
            </a:r>
            <a:r>
              <a:rPr lang="en-US" sz="1200" b="0" i="0" kern="1200" baseline="0" dirty="0" smtClean="0">
                <a:solidFill>
                  <a:schemeClr val="tx1"/>
                </a:solidFill>
                <a:effectLst/>
                <a:latin typeface="+mn-lt"/>
                <a:ea typeface="+mn-ea"/>
                <a:cs typeface="+mn-cs"/>
              </a:rPr>
              <a:t> and </a:t>
            </a:r>
            <a:r>
              <a:rPr lang="en-US" sz="1200" b="0" i="0" kern="1200" dirty="0" smtClean="0">
                <a:solidFill>
                  <a:schemeClr val="tx1"/>
                </a:solidFill>
                <a:effectLst/>
                <a:latin typeface="+mn-lt"/>
                <a:ea typeface="+mn-ea"/>
                <a:cs typeface="+mn-cs"/>
              </a:rPr>
              <a:t> you will need to lower costs, which means fewer employees.</a:t>
            </a:r>
            <a:r>
              <a:rPr lang="en-US" sz="1200" b="0" i="0" kern="1200" baseline="0" dirty="0" smtClean="0">
                <a:solidFill>
                  <a:schemeClr val="tx1"/>
                </a:solidFill>
                <a:effectLst/>
                <a:latin typeface="+mn-lt"/>
                <a:ea typeface="+mn-ea"/>
                <a:cs typeface="+mn-cs"/>
              </a:rPr>
              <a:t> Which </a:t>
            </a:r>
            <a:r>
              <a:rPr lang="en-US" sz="1200" b="0" i="0" kern="1200" dirty="0" smtClean="0">
                <a:solidFill>
                  <a:schemeClr val="tx1"/>
                </a:solidFill>
                <a:effectLst/>
                <a:latin typeface="+mn-lt"/>
                <a:ea typeface="+mn-ea"/>
                <a:cs typeface="+mn-cs"/>
              </a:rPr>
              <a:t>is actually a really great idea, because if you can only afford 1 programmer at the beginning, the architecture is likely to be reasonably consistent and intelligent.</a:t>
            </a:r>
          </a:p>
        </p:txBody>
      </p:sp>
      <p:sp>
        <p:nvSpPr>
          <p:cNvPr id="4" name="Slide Number Placeholder 3"/>
          <p:cNvSpPr>
            <a:spLocks noGrp="1"/>
          </p:cNvSpPr>
          <p:nvPr>
            <p:ph type="sldNum" sz="quarter" idx="10"/>
          </p:nvPr>
        </p:nvSpPr>
        <p:spPr/>
        <p:txBody>
          <a:bodyPr/>
          <a:lstStyle/>
          <a:p>
            <a:fld id="{CCFC77D0-7DFA-493F-8D86-CA3989F771B2}" type="slidenum">
              <a:rPr lang="en-US" smtClean="0"/>
              <a:t>6</a:t>
            </a:fld>
            <a:endParaRPr lang="en-US"/>
          </a:p>
        </p:txBody>
      </p:sp>
    </p:spTree>
    <p:extLst>
      <p:ext uri="{BB962C8B-B14F-4D97-AF65-F5344CB8AC3E}">
        <p14:creationId xmlns:p14="http://schemas.microsoft.com/office/powerpoint/2010/main" val="37496876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Around 1996, the New York Times first noticed that new Netscape web browser releases were coming out every six months or so, much faster than the usual 2 year upgrade cycle people were used to from companies like Microsoft. This led to the myth that there was something called "Internet time" in which "business moved faster." Which would be nice, but it wasn't true. Software was not getting created any faster, it was just getting released more often.</a:t>
            </a:r>
            <a:endParaRPr lang="en-US" dirty="0"/>
          </a:p>
        </p:txBody>
      </p:sp>
      <p:sp>
        <p:nvSpPr>
          <p:cNvPr id="4" name="Slide Number Placeholder 3"/>
          <p:cNvSpPr>
            <a:spLocks noGrp="1"/>
          </p:cNvSpPr>
          <p:nvPr>
            <p:ph type="sldNum" sz="quarter" idx="10"/>
          </p:nvPr>
        </p:nvSpPr>
        <p:spPr/>
        <p:txBody>
          <a:bodyPr/>
          <a:lstStyle/>
          <a:p>
            <a:fld id="{CCFC77D0-7DFA-493F-8D86-CA3989F771B2}" type="slidenum">
              <a:rPr lang="en-US" smtClean="0"/>
              <a:t>7</a:t>
            </a:fld>
            <a:endParaRPr lang="en-US"/>
          </a:p>
        </p:txBody>
      </p:sp>
    </p:spTree>
    <p:extLst>
      <p:ext uri="{BB962C8B-B14F-4D97-AF65-F5344CB8AC3E}">
        <p14:creationId xmlns:p14="http://schemas.microsoft.com/office/powerpoint/2010/main" val="1774741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the early days the PC industry was growing fast and almost all software was sold to first time users.</a:t>
            </a:r>
          </a:p>
          <a:p>
            <a:endParaRPr lang="en-US" baseline="0" dirty="0" smtClean="0"/>
          </a:p>
          <a:p>
            <a:r>
              <a:rPr lang="en-US" baseline="0" dirty="0" smtClean="0"/>
              <a:t>Until someone noticed that the growth of new users was running out and too many copies were being bought as upgrades at the low price.</a:t>
            </a:r>
          </a:p>
          <a:p>
            <a:endParaRPr lang="en-US" baseline="0" dirty="0" smtClean="0"/>
          </a:p>
          <a:p>
            <a:r>
              <a:rPr lang="en-US" baseline="0" dirty="0" smtClean="0"/>
              <a:t>Now the trouble comes when you can’t think of any new features and people do not want to upgrade.</a:t>
            </a:r>
          </a:p>
          <a:p>
            <a:endParaRPr lang="en-US" baseline="0" dirty="0" smtClean="0"/>
          </a:p>
          <a:p>
            <a:r>
              <a:rPr lang="en-US" baseline="0" dirty="0" smtClean="0"/>
              <a:t>The trouble with package software like Microsoft’s, customers won’t fall for it, they like the idea of getting to “own” the software. Microsoft has been trying to get their customers to accept subscription based software since early 90’s, but they get a massive push back from customers every time. </a:t>
            </a:r>
            <a:endParaRPr lang="en-US" dirty="0"/>
          </a:p>
        </p:txBody>
      </p:sp>
      <p:sp>
        <p:nvSpPr>
          <p:cNvPr id="4" name="Slide Number Placeholder 3"/>
          <p:cNvSpPr>
            <a:spLocks noGrp="1"/>
          </p:cNvSpPr>
          <p:nvPr>
            <p:ph type="sldNum" sz="quarter" idx="10"/>
          </p:nvPr>
        </p:nvSpPr>
        <p:spPr/>
        <p:txBody>
          <a:bodyPr/>
          <a:lstStyle/>
          <a:p>
            <a:fld id="{CCFC77D0-7DFA-493F-8D86-CA3989F771B2}" type="slidenum">
              <a:rPr lang="en-US" smtClean="0"/>
              <a:t>8</a:t>
            </a:fld>
            <a:endParaRPr lang="en-US"/>
          </a:p>
        </p:txBody>
      </p:sp>
    </p:spTree>
    <p:extLst>
      <p:ext uri="{BB962C8B-B14F-4D97-AF65-F5344CB8AC3E}">
        <p14:creationId xmlns:p14="http://schemas.microsoft.com/office/powerpoint/2010/main" val="30649473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Software</a:t>
            </a:r>
            <a:r>
              <a:rPr lang="en-US" baseline="0" dirty="0" smtClean="0"/>
              <a:t> does take 10 years to write and no, there is no possible way a business can survive if you do not ship anything for 10 years. </a:t>
            </a:r>
          </a:p>
          <a:p>
            <a:endParaRPr lang="en-US" baseline="0" dirty="0" smtClean="0"/>
          </a:p>
          <a:p>
            <a:r>
              <a:rPr lang="en-US" sz="1200" b="0" i="0" kern="1200" dirty="0" smtClean="0">
                <a:solidFill>
                  <a:schemeClr val="tx1"/>
                </a:solidFill>
                <a:effectLst/>
                <a:latin typeface="+mn-lt"/>
                <a:ea typeface="+mn-ea"/>
                <a:cs typeface="+mn-cs"/>
              </a:rPr>
              <a:t>Getting good software over the course of 10 years assumes that for at least 8 of those years, you're getting good feedback from your customers, and good ideas from all the people that come to work for you because they believe that your first</a:t>
            </a:r>
            <a:r>
              <a:rPr lang="en-US" sz="1200" b="0" i="0" kern="1200" baseline="0" dirty="0" smtClean="0">
                <a:solidFill>
                  <a:schemeClr val="tx1"/>
                </a:solidFill>
                <a:effectLst/>
                <a:latin typeface="+mn-lt"/>
                <a:ea typeface="+mn-ea"/>
                <a:cs typeface="+mn-cs"/>
              </a:rPr>
              <a:t> version</a:t>
            </a:r>
            <a:r>
              <a:rPr lang="en-US" sz="1200" b="0" i="0" kern="1200" dirty="0" smtClean="0">
                <a:solidFill>
                  <a:schemeClr val="tx1"/>
                </a:solidFill>
                <a:effectLst/>
                <a:latin typeface="+mn-lt"/>
                <a:ea typeface="+mn-ea"/>
                <a:cs typeface="+mn-cs"/>
              </a:rPr>
              <a:t> is promising. You have to release early, incomplete versions -- but don't overhype them</a:t>
            </a:r>
            <a:endParaRPr lang="en-US" dirty="0" smtClean="0"/>
          </a:p>
        </p:txBody>
      </p:sp>
      <p:sp>
        <p:nvSpPr>
          <p:cNvPr id="4" name="Slide Number Placeholder 3"/>
          <p:cNvSpPr>
            <a:spLocks noGrp="1"/>
          </p:cNvSpPr>
          <p:nvPr>
            <p:ph type="sldNum" sz="quarter" idx="10"/>
          </p:nvPr>
        </p:nvSpPr>
        <p:spPr/>
        <p:txBody>
          <a:bodyPr/>
          <a:lstStyle/>
          <a:p>
            <a:fld id="{CCFC77D0-7DFA-493F-8D86-CA3989F771B2}" type="slidenum">
              <a:rPr lang="en-US" smtClean="0"/>
              <a:t>9</a:t>
            </a:fld>
            <a:endParaRPr lang="en-US"/>
          </a:p>
        </p:txBody>
      </p:sp>
    </p:spTree>
    <p:extLst>
      <p:ext uri="{BB962C8B-B14F-4D97-AF65-F5344CB8AC3E}">
        <p14:creationId xmlns:p14="http://schemas.microsoft.com/office/powerpoint/2010/main" val="38750642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beginning</a:t>
            </a:r>
            <a:r>
              <a:rPr lang="en-US" baseline="0" dirty="0" smtClean="0"/>
              <a:t>, you will be able to add new features because you won’t have a lot of existing customers and you will be able to release a new version every 6 months or so, and people will love all of the new features.</a:t>
            </a:r>
          </a:p>
          <a:p>
            <a:endParaRPr lang="en-US" baseline="0" dirty="0" smtClean="0"/>
          </a:p>
          <a:p>
            <a:r>
              <a:rPr lang="en-US" baseline="0" dirty="0" smtClean="0"/>
              <a:t>But slow down after releases 4 or 5, or your existing customers will stop upgrading and skip releases because of the inconvenience or expense of it. And if they skip a release they will start to think “hey we don’t always need the latest and greatest”</a:t>
            </a:r>
            <a:endParaRPr lang="en-US" dirty="0"/>
          </a:p>
        </p:txBody>
      </p:sp>
      <p:sp>
        <p:nvSpPr>
          <p:cNvPr id="4" name="Slide Number Placeholder 3"/>
          <p:cNvSpPr>
            <a:spLocks noGrp="1"/>
          </p:cNvSpPr>
          <p:nvPr>
            <p:ph type="sldNum" sz="quarter" idx="10"/>
          </p:nvPr>
        </p:nvSpPr>
        <p:spPr/>
        <p:txBody>
          <a:bodyPr/>
          <a:lstStyle/>
          <a:p>
            <a:fld id="{CCFC77D0-7DFA-493F-8D86-CA3989F771B2}" type="slidenum">
              <a:rPr lang="en-US" smtClean="0"/>
              <a:t>10</a:t>
            </a:fld>
            <a:endParaRPr lang="en-US"/>
          </a:p>
        </p:txBody>
      </p:sp>
    </p:spTree>
    <p:extLst>
      <p:ext uri="{BB962C8B-B14F-4D97-AF65-F5344CB8AC3E}">
        <p14:creationId xmlns:p14="http://schemas.microsoft.com/office/powerpoint/2010/main" val="2946372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11/22/2014</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11/22/2014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11/22/2014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11/22/2014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11/22/2014</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joelonsoftware.com/articles/fog0000000017.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hyperlink" Target="http://www.ibm.com/developerworks/lotus/library/ls-NDHistory/"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Good Software Takes Ten Years. Get Used to It.</a:t>
            </a:r>
            <a:br>
              <a:rPr lang="en-US" dirty="0" smtClean="0"/>
            </a:br>
            <a:r>
              <a:rPr lang="en-US" sz="3200" dirty="0" smtClean="0"/>
              <a:t>by Joel </a:t>
            </a:r>
            <a:r>
              <a:rPr lang="en-US" sz="3200" dirty="0" err="1" smtClean="0"/>
              <a:t>Spolsky</a:t>
            </a:r>
            <a:endParaRPr lang="en-US" sz="4800" dirty="0"/>
          </a:p>
        </p:txBody>
      </p:sp>
      <p:sp>
        <p:nvSpPr>
          <p:cNvPr id="3" name="Subtitle 2"/>
          <p:cNvSpPr>
            <a:spLocks noGrp="1"/>
          </p:cNvSpPr>
          <p:nvPr>
            <p:ph type="subTitle" idx="1"/>
          </p:nvPr>
        </p:nvSpPr>
        <p:spPr/>
        <p:txBody>
          <a:bodyPr/>
          <a:lstStyle/>
          <a:p>
            <a:r>
              <a:rPr lang="en-US" dirty="0" smtClean="0"/>
              <a:t>Presented By:</a:t>
            </a:r>
          </a:p>
          <a:p>
            <a:r>
              <a:rPr lang="en-US" dirty="0" smtClean="0"/>
              <a:t>Josh Houston</a:t>
            </a:r>
            <a:endParaRPr lang="en-US" dirty="0"/>
          </a:p>
        </p:txBody>
      </p:sp>
    </p:spTree>
    <p:extLst>
      <p:ext uri="{BB962C8B-B14F-4D97-AF65-F5344CB8AC3E}">
        <p14:creationId xmlns:p14="http://schemas.microsoft.com/office/powerpoint/2010/main" val="32519007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#6 Too-frequent upgrades </a:t>
            </a:r>
            <a:r>
              <a:rPr lang="en-US" dirty="0" smtClean="0"/>
              <a:t/>
            </a:r>
            <a:br>
              <a:rPr lang="en-US" dirty="0" smtClean="0"/>
            </a:br>
            <a:r>
              <a:rPr lang="en-US" dirty="0" smtClean="0"/>
              <a:t>(</a:t>
            </a:r>
            <a:r>
              <a:rPr lang="en-US" dirty="0"/>
              <a:t>a.k.a the Corel syndrome)</a:t>
            </a:r>
            <a:br>
              <a:rPr lang="en-US" dirty="0"/>
            </a:br>
            <a:endParaRPr lang="en-US" dirty="0"/>
          </a:p>
        </p:txBody>
      </p:sp>
      <p:sp>
        <p:nvSpPr>
          <p:cNvPr id="3" name="Content Placeholder 2"/>
          <p:cNvSpPr>
            <a:spLocks noGrp="1"/>
          </p:cNvSpPr>
          <p:nvPr>
            <p:ph idx="1"/>
          </p:nvPr>
        </p:nvSpPr>
        <p:spPr/>
        <p:txBody>
          <a:bodyPr/>
          <a:lstStyle/>
          <a:p>
            <a:r>
              <a:rPr lang="en-US" dirty="0" smtClean="0"/>
              <a:t>Able to release new version every 6 months in early years of the software</a:t>
            </a:r>
          </a:p>
          <a:p>
            <a:r>
              <a:rPr lang="en-US" dirty="0" smtClean="0"/>
              <a:t>Slow down after releases 4 or 5</a:t>
            </a:r>
          </a:p>
          <a:p>
            <a:r>
              <a:rPr lang="en-US" dirty="0" smtClean="0"/>
              <a:t>Do not want customers to skip releases</a:t>
            </a:r>
            <a:endParaRPr lang="en-US" dirty="0"/>
          </a:p>
        </p:txBody>
      </p:sp>
    </p:spTree>
    <p:extLst>
      <p:ext uri="{BB962C8B-B14F-4D97-AF65-F5344CB8AC3E}">
        <p14:creationId xmlns:p14="http://schemas.microsoft.com/office/powerpoint/2010/main" val="41375202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Make a 10 year plan</a:t>
            </a:r>
          </a:p>
          <a:p>
            <a:r>
              <a:rPr lang="en-US" dirty="0" smtClean="0"/>
              <a:t>Don’t get hung up on version 1</a:t>
            </a:r>
          </a:p>
          <a:p>
            <a:r>
              <a:rPr lang="en-US" dirty="0" smtClean="0"/>
              <a:t>Don’t think of reaching large markets with version 1</a:t>
            </a:r>
          </a:p>
          <a:p>
            <a:r>
              <a:rPr lang="en-US" dirty="0" smtClean="0"/>
              <a:t>Good software, like wine, takes time</a:t>
            </a:r>
            <a:endParaRPr lang="en-US" dirty="0"/>
          </a:p>
        </p:txBody>
      </p:sp>
    </p:spTree>
    <p:extLst>
      <p:ext uri="{BB962C8B-B14F-4D97-AF65-F5344CB8AC3E}">
        <p14:creationId xmlns:p14="http://schemas.microsoft.com/office/powerpoint/2010/main" val="40860761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258413" y="2078966"/>
            <a:ext cx="4470507" cy="4470507"/>
          </a:xfrm>
        </p:spPr>
      </p:pic>
    </p:spTree>
    <p:extLst>
      <p:ext uri="{BB962C8B-B14F-4D97-AF65-F5344CB8AC3E}">
        <p14:creationId xmlns:p14="http://schemas.microsoft.com/office/powerpoint/2010/main" val="16386191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a:t>
            </a:r>
            <a:endParaRPr lang="en-US" dirty="0"/>
          </a:p>
        </p:txBody>
      </p:sp>
      <p:sp>
        <p:nvSpPr>
          <p:cNvPr id="3" name="Content Placeholder 2"/>
          <p:cNvSpPr>
            <a:spLocks noGrp="1"/>
          </p:cNvSpPr>
          <p:nvPr>
            <p:ph idx="1"/>
          </p:nvPr>
        </p:nvSpPr>
        <p:spPr/>
        <p:txBody>
          <a:bodyPr/>
          <a:lstStyle/>
          <a:p>
            <a:r>
              <a:rPr lang="en-US" dirty="0" smtClean="0">
                <a:hlinkClick r:id="rId2"/>
              </a:rPr>
              <a:t>Good Software Takes Ten Years. Get used to it.</a:t>
            </a:r>
            <a:endParaRPr lang="en-US" dirty="0"/>
          </a:p>
        </p:txBody>
      </p:sp>
    </p:spTree>
    <p:extLst>
      <p:ext uri="{BB962C8B-B14F-4D97-AF65-F5344CB8AC3E}">
        <p14:creationId xmlns:p14="http://schemas.microsoft.com/office/powerpoint/2010/main" val="5716544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2193791" y="697831"/>
            <a:ext cx="8947451" cy="4872790"/>
          </a:xfrm>
          <a:prstGeom prst="rect">
            <a:avLst/>
          </a:prstGeom>
        </p:spPr>
      </p:pic>
      <p:sp>
        <p:nvSpPr>
          <p:cNvPr id="3" name="TextBox 2"/>
          <p:cNvSpPr txBox="1"/>
          <p:nvPr/>
        </p:nvSpPr>
        <p:spPr>
          <a:xfrm>
            <a:off x="2193791" y="6220327"/>
            <a:ext cx="2426755" cy="369332"/>
          </a:xfrm>
          <a:prstGeom prst="rect">
            <a:avLst/>
          </a:prstGeom>
          <a:noFill/>
        </p:spPr>
        <p:txBody>
          <a:bodyPr wrap="none" rtlCol="0">
            <a:spAutoFit/>
          </a:bodyPr>
          <a:lstStyle/>
          <a:p>
            <a:r>
              <a:rPr lang="en-US" dirty="0" smtClean="0"/>
              <a:t>[Source: </a:t>
            </a:r>
            <a:r>
              <a:rPr lang="en-US" dirty="0" smtClean="0">
                <a:hlinkClick r:id="rId4"/>
              </a:rPr>
              <a:t>Iris Associates</a:t>
            </a:r>
            <a:r>
              <a:rPr lang="en-US" dirty="0" smtClean="0"/>
              <a:t>]</a:t>
            </a:r>
            <a:endParaRPr lang="en-US" dirty="0"/>
          </a:p>
        </p:txBody>
      </p:sp>
    </p:spTree>
    <p:extLst>
      <p:ext uri="{BB962C8B-B14F-4D97-AF65-F5344CB8AC3E}">
        <p14:creationId xmlns:p14="http://schemas.microsoft.com/office/powerpoint/2010/main" val="4379237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N</a:t>
            </a:r>
            <a:r>
              <a:rPr lang="en-US" dirty="0" smtClean="0"/>
              <a:t>ot unusual for serious software </a:t>
            </a:r>
            <a:r>
              <a:rPr lang="en-US" dirty="0"/>
              <a:t>a</a:t>
            </a:r>
            <a:r>
              <a:rPr lang="en-US" dirty="0" smtClean="0"/>
              <a:t>pplications </a:t>
            </a:r>
            <a:endParaRPr lang="en-US" dirty="0"/>
          </a:p>
        </p:txBody>
      </p:sp>
      <p:sp>
        <p:nvSpPr>
          <p:cNvPr id="5" name="Content Placeholder 4"/>
          <p:cNvSpPr>
            <a:spLocks noGrp="1"/>
          </p:cNvSpPr>
          <p:nvPr>
            <p:ph idx="1"/>
          </p:nvPr>
        </p:nvSpPr>
        <p:spPr/>
        <p:txBody>
          <a:bodyPr/>
          <a:lstStyle/>
          <a:p>
            <a:r>
              <a:rPr lang="en-US" dirty="0" smtClean="0"/>
              <a:t>Oracle RDBMS (22 years)</a:t>
            </a:r>
          </a:p>
          <a:p>
            <a:r>
              <a:rPr lang="en-US" dirty="0" smtClean="0"/>
              <a:t>Windows NT development (12 years)</a:t>
            </a:r>
          </a:p>
          <a:p>
            <a:r>
              <a:rPr lang="en-US" dirty="0" smtClean="0"/>
              <a:t>Microsoft Word (31 years)</a:t>
            </a:r>
            <a:endParaRPr lang="en-US" dirty="0"/>
          </a:p>
        </p:txBody>
      </p:sp>
    </p:spTree>
    <p:extLst>
      <p:ext uri="{BB962C8B-B14F-4D97-AF65-F5344CB8AC3E}">
        <p14:creationId xmlns:p14="http://schemas.microsoft.com/office/powerpoint/2010/main" val="37762778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Crucial Business Mistakes</a:t>
            </a:r>
            <a:endParaRPr lang="en-US" dirty="0"/>
          </a:p>
        </p:txBody>
      </p:sp>
      <p:sp>
        <p:nvSpPr>
          <p:cNvPr id="3" name="Content Placeholder 2"/>
          <p:cNvSpPr>
            <a:spLocks noGrp="1"/>
          </p:cNvSpPr>
          <p:nvPr>
            <p:ph idx="1"/>
          </p:nvPr>
        </p:nvSpPr>
        <p:spPr/>
        <p:txBody>
          <a:bodyPr/>
          <a:lstStyle/>
          <a:p>
            <a:r>
              <a:rPr lang="en-US" dirty="0" smtClean="0"/>
              <a:t>#1 The Get Big Fast syndrome</a:t>
            </a:r>
          </a:p>
          <a:p>
            <a:r>
              <a:rPr lang="en-US" dirty="0" smtClean="0"/>
              <a:t>#2 The Overhype syndrome</a:t>
            </a:r>
          </a:p>
          <a:p>
            <a:r>
              <a:rPr lang="en-US" dirty="0" smtClean="0"/>
              <a:t>#3 Believing in Internet Time</a:t>
            </a:r>
          </a:p>
          <a:p>
            <a:r>
              <a:rPr lang="en-US" dirty="0" smtClean="0"/>
              <a:t>#4 Running out of upgrade revenues when software is done</a:t>
            </a:r>
          </a:p>
          <a:p>
            <a:r>
              <a:rPr lang="en-US" dirty="0" smtClean="0"/>
              <a:t>#5 The “We’ll Ship It When It’s Ready” syndrome</a:t>
            </a:r>
          </a:p>
          <a:p>
            <a:r>
              <a:rPr lang="en-US" dirty="0" smtClean="0"/>
              <a:t>#6 Too-frequent upgrades (a.k.a the Corel syndrome)</a:t>
            </a:r>
            <a:endParaRPr lang="en-US" dirty="0"/>
          </a:p>
        </p:txBody>
      </p:sp>
    </p:spTree>
    <p:extLst>
      <p:ext uri="{BB962C8B-B14F-4D97-AF65-F5344CB8AC3E}">
        <p14:creationId xmlns:p14="http://schemas.microsoft.com/office/powerpoint/2010/main" val="20477512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The Get Big Fast syndrome</a:t>
            </a:r>
            <a:br>
              <a:rPr lang="en-US" dirty="0"/>
            </a:br>
            <a:endParaRPr lang="en-US" dirty="0"/>
          </a:p>
        </p:txBody>
      </p:sp>
      <p:sp>
        <p:nvSpPr>
          <p:cNvPr id="3" name="Content Placeholder 2"/>
          <p:cNvSpPr>
            <a:spLocks noGrp="1"/>
          </p:cNvSpPr>
          <p:nvPr>
            <p:ph idx="1"/>
          </p:nvPr>
        </p:nvSpPr>
        <p:spPr>
          <a:xfrm>
            <a:off x="1484310" y="2438399"/>
            <a:ext cx="10018713" cy="3352801"/>
          </a:xfrm>
        </p:spPr>
        <p:txBody>
          <a:bodyPr>
            <a:normAutofit/>
          </a:bodyPr>
          <a:lstStyle/>
          <a:p>
            <a:r>
              <a:rPr lang="en-US" dirty="0" smtClean="0"/>
              <a:t>Fallacy of the Internet Bubble</a:t>
            </a:r>
          </a:p>
          <a:p>
            <a:r>
              <a:rPr lang="en-US" dirty="0" smtClean="0"/>
              <a:t>Bubble companies trying to create software just did not have enough time for the software to get good</a:t>
            </a:r>
          </a:p>
          <a:p>
            <a:r>
              <a:rPr lang="en-US" dirty="0" smtClean="0"/>
              <a:t>Joel’s favorite example: desktop.com</a:t>
            </a:r>
          </a:p>
          <a:p>
            <a:pPr lvl="1"/>
            <a:r>
              <a:rPr lang="en-US" dirty="0" smtClean="0"/>
              <a:t>Build-to-flip mentality</a:t>
            </a:r>
          </a:p>
          <a:p>
            <a:pPr lvl="1"/>
            <a:r>
              <a:rPr lang="en-US" dirty="0" smtClean="0"/>
              <a:t>Huge overstaffing and over spending</a:t>
            </a:r>
          </a:p>
          <a:p>
            <a:pPr lvl="1"/>
            <a:r>
              <a:rPr lang="en-US" dirty="0" smtClean="0"/>
              <a:t>Need to raise VC every ten minutes</a:t>
            </a:r>
          </a:p>
          <a:p>
            <a:pPr lvl="1"/>
            <a:endParaRPr lang="en-US" dirty="0"/>
          </a:p>
        </p:txBody>
      </p:sp>
    </p:spTree>
    <p:extLst>
      <p:ext uri="{BB962C8B-B14F-4D97-AF65-F5344CB8AC3E}">
        <p14:creationId xmlns:p14="http://schemas.microsoft.com/office/powerpoint/2010/main" val="24010779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The Overhype syndrome</a:t>
            </a:r>
            <a:br>
              <a:rPr lang="en-US" dirty="0"/>
            </a:br>
            <a:endParaRPr lang="en-US" dirty="0"/>
          </a:p>
        </p:txBody>
      </p:sp>
      <p:sp>
        <p:nvSpPr>
          <p:cNvPr id="3" name="Content Placeholder 2"/>
          <p:cNvSpPr>
            <a:spLocks noGrp="1"/>
          </p:cNvSpPr>
          <p:nvPr>
            <p:ph idx="1"/>
          </p:nvPr>
        </p:nvSpPr>
        <p:spPr/>
        <p:txBody>
          <a:bodyPr/>
          <a:lstStyle/>
          <a:p>
            <a:r>
              <a:rPr lang="en-US" dirty="0" smtClean="0"/>
              <a:t>Keep release 1.0 quiet, let early adopters find it</a:t>
            </a:r>
          </a:p>
          <a:p>
            <a:r>
              <a:rPr lang="en-US" dirty="0" smtClean="0"/>
              <a:t>Do not market and promote to heavily</a:t>
            </a:r>
            <a:endParaRPr lang="en-US" dirty="0"/>
          </a:p>
        </p:txBody>
      </p:sp>
    </p:spTree>
    <p:extLst>
      <p:ext uri="{BB962C8B-B14F-4D97-AF65-F5344CB8AC3E}">
        <p14:creationId xmlns:p14="http://schemas.microsoft.com/office/powerpoint/2010/main" val="42332702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Believing in Internet Time</a:t>
            </a:r>
            <a:br>
              <a:rPr lang="en-US" dirty="0"/>
            </a:br>
            <a:endParaRPr lang="en-US" dirty="0"/>
          </a:p>
        </p:txBody>
      </p:sp>
      <p:sp>
        <p:nvSpPr>
          <p:cNvPr id="3" name="Content Placeholder 2"/>
          <p:cNvSpPr>
            <a:spLocks noGrp="1"/>
          </p:cNvSpPr>
          <p:nvPr>
            <p:ph idx="1"/>
          </p:nvPr>
        </p:nvSpPr>
        <p:spPr/>
        <p:txBody>
          <a:bodyPr/>
          <a:lstStyle/>
          <a:p>
            <a:r>
              <a:rPr lang="en-US" dirty="0" smtClean="0"/>
              <a:t>Frequent software releases does not mean “business is moving faster”</a:t>
            </a:r>
          </a:p>
          <a:p>
            <a:r>
              <a:rPr lang="en-US" dirty="0" smtClean="0"/>
              <a:t>Software is not getting created faster</a:t>
            </a:r>
          </a:p>
          <a:p>
            <a:r>
              <a:rPr lang="en-US" dirty="0" smtClean="0"/>
              <a:t>Early stages of new software products, means there are many things to add that you can release sooner and still add a bunch of features</a:t>
            </a:r>
            <a:endParaRPr lang="en-US" dirty="0"/>
          </a:p>
        </p:txBody>
      </p:sp>
    </p:spTree>
    <p:extLst>
      <p:ext uri="{BB962C8B-B14F-4D97-AF65-F5344CB8AC3E}">
        <p14:creationId xmlns:p14="http://schemas.microsoft.com/office/powerpoint/2010/main" val="11946691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Running out of upgrade revenues when software is done</a:t>
            </a:r>
          </a:p>
        </p:txBody>
      </p:sp>
      <p:sp>
        <p:nvSpPr>
          <p:cNvPr id="3" name="Content Placeholder 2"/>
          <p:cNvSpPr>
            <a:spLocks noGrp="1"/>
          </p:cNvSpPr>
          <p:nvPr>
            <p:ph idx="1"/>
          </p:nvPr>
        </p:nvSpPr>
        <p:spPr/>
        <p:txBody>
          <a:bodyPr/>
          <a:lstStyle/>
          <a:p>
            <a:r>
              <a:rPr lang="en-US" dirty="0" smtClean="0"/>
              <a:t>Late 1980’s Microsoft generally charged about $30 for an upgrade to their $500 software packages</a:t>
            </a:r>
          </a:p>
          <a:p>
            <a:r>
              <a:rPr lang="en-US" dirty="0" smtClean="0"/>
              <a:t>Today upgrades generally cost 50%-60% of the price of the full version </a:t>
            </a:r>
          </a:p>
          <a:p>
            <a:r>
              <a:rPr lang="en-US" dirty="0" smtClean="0"/>
              <a:t>Wishing you had charged for one year subscriptions </a:t>
            </a:r>
            <a:endParaRPr lang="en-US" dirty="0"/>
          </a:p>
        </p:txBody>
      </p:sp>
    </p:spTree>
    <p:extLst>
      <p:ext uri="{BB962C8B-B14F-4D97-AF65-F5344CB8AC3E}">
        <p14:creationId xmlns:p14="http://schemas.microsoft.com/office/powerpoint/2010/main" val="5392092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#5 The “We’ll Ship It When It’s Ready” syndrome</a:t>
            </a:r>
            <a:br>
              <a:rPr lang="en-US" dirty="0"/>
            </a:br>
            <a:endParaRPr lang="en-US" dirty="0"/>
          </a:p>
        </p:txBody>
      </p:sp>
      <p:sp>
        <p:nvSpPr>
          <p:cNvPr id="3" name="Content Placeholder 2"/>
          <p:cNvSpPr>
            <a:spLocks noGrp="1"/>
          </p:cNvSpPr>
          <p:nvPr>
            <p:ph idx="1"/>
          </p:nvPr>
        </p:nvSpPr>
        <p:spPr/>
        <p:txBody>
          <a:bodyPr/>
          <a:lstStyle/>
          <a:p>
            <a:r>
              <a:rPr lang="en-US" dirty="0" smtClean="0"/>
              <a:t>No possible way a business can survive if you do not ship</a:t>
            </a:r>
          </a:p>
          <a:p>
            <a:r>
              <a:rPr lang="en-US" dirty="0"/>
              <a:t>Release </a:t>
            </a:r>
            <a:r>
              <a:rPr lang="en-US" dirty="0" smtClean="0"/>
              <a:t>early</a:t>
            </a:r>
            <a:endParaRPr lang="en-US" dirty="0"/>
          </a:p>
          <a:p>
            <a:r>
              <a:rPr lang="en-US" dirty="0" smtClean="0"/>
              <a:t>Even incomplete </a:t>
            </a:r>
            <a:r>
              <a:rPr lang="en-US" dirty="0"/>
              <a:t>versions </a:t>
            </a:r>
          </a:p>
        </p:txBody>
      </p:sp>
    </p:spTree>
    <p:extLst>
      <p:ext uri="{BB962C8B-B14F-4D97-AF65-F5344CB8AC3E}">
        <p14:creationId xmlns:p14="http://schemas.microsoft.com/office/powerpoint/2010/main" val="42793356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209</TotalTime>
  <Words>1250</Words>
  <Application>Microsoft Office PowerPoint</Application>
  <PresentationFormat>Widescreen</PresentationFormat>
  <Paragraphs>89</Paragraphs>
  <Slides>13</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Corbel</vt:lpstr>
      <vt:lpstr>Parallax</vt:lpstr>
      <vt:lpstr>Good Software Takes Ten Years. Get Used to It. by Joel Spolsky</vt:lpstr>
      <vt:lpstr>PowerPoint Presentation</vt:lpstr>
      <vt:lpstr>Not unusual for serious software applications </vt:lpstr>
      <vt:lpstr>Crucial Business Mistakes</vt:lpstr>
      <vt:lpstr>#1 The Get Big Fast syndrome </vt:lpstr>
      <vt:lpstr>#2 The Overhype syndrome </vt:lpstr>
      <vt:lpstr>#3 Believing in Internet Time </vt:lpstr>
      <vt:lpstr>#4 Running out of upgrade revenues when software is done</vt:lpstr>
      <vt:lpstr>#5 The “We’ll Ship It When It’s Ready” syndrome </vt:lpstr>
      <vt:lpstr>#6 Too-frequent upgrades  (a.k.a the Corel syndrome) </vt:lpstr>
      <vt:lpstr>Summary</vt:lpstr>
      <vt:lpstr>Questions?</vt:lpstr>
      <vt:lpstr>Sources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Good Software Takes Ten Years. Get Used to It. by Joel Spolsky</dc:title>
  <dc:creator>Microsoft account</dc:creator>
  <cp:lastModifiedBy>Microsoft account</cp:lastModifiedBy>
  <cp:revision>19</cp:revision>
  <dcterms:created xsi:type="dcterms:W3CDTF">2014-11-22T19:28:35Z</dcterms:created>
  <dcterms:modified xsi:type="dcterms:W3CDTF">2014-11-22T22:58:07Z</dcterms:modified>
</cp:coreProperties>
</file>